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363" r:id="rId5"/>
    <p:sldId id="365" r:id="rId6"/>
    <p:sldId id="366" r:id="rId7"/>
    <p:sldId id="367" r:id="rId8"/>
    <p:sldId id="369" r:id="rId9"/>
    <p:sldId id="368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9" r:id="rId19"/>
    <p:sldId id="378" r:id="rId20"/>
  </p:sldIdLst>
  <p:sldSz cx="9144000" cy="6858000" type="screen4x3"/>
  <p:notesSz cx="7010400" cy="92964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4AA1D9-1B67-41F8-BC2F-8FEFE19DFC7F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5BDB4-C968-41B9-9DCA-E16B0AF29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3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45DF3-6068-4F94-8DB7-A33073E2C7C5}" type="datetimeFigureOut">
              <a:rPr lang="en-US" smtClean="0"/>
              <a:t>11/27/2012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A8B8A-6726-4A43-BB84-8096B70BFE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7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9" indent="0" algn="ctr">
              <a:buNone/>
            </a:lvl2pPr>
            <a:lvl3pPr marL="914318" indent="0" algn="ctr">
              <a:buNone/>
            </a:lvl3pPr>
            <a:lvl4pPr marL="1371477" indent="0" algn="ctr">
              <a:buNone/>
            </a:lvl4pPr>
            <a:lvl5pPr marL="1828637" indent="0" algn="ctr">
              <a:buNone/>
            </a:lvl5pPr>
            <a:lvl6pPr marL="2285797" indent="0" algn="ctr">
              <a:buNone/>
            </a:lvl6pPr>
            <a:lvl7pPr marL="2742956" indent="0" algn="ctr">
              <a:buNone/>
            </a:lvl7pPr>
            <a:lvl8pPr marL="3200115" indent="0" algn="ctr">
              <a:buNone/>
            </a:lvl8pPr>
            <a:lvl9pPr marL="3657274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2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722138-D993-49A4-B819-8377891AB23D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82" y="6407952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83D485-B691-460F-A5BF-C86196DFF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835"/>
            <a:ext cx="8229600" cy="485847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 marL="621736" indent="-228580"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2pPr>
            <a:lvl3pPr marL="859460" indent="-228580"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3pPr>
            <a:lvl4pPr marL="1142898" indent="-228580">
              <a:buFont typeface="Courier New" pitchFamily="49" charset="0"/>
              <a:buChar char="o"/>
              <a:defRPr baseline="0">
                <a:solidFill>
                  <a:schemeClr val="tx1"/>
                </a:solidFill>
              </a:defRPr>
            </a:lvl4pPr>
            <a:lvl5pPr marL="1371477" indent="-228580">
              <a:buFont typeface="Arial" pitchFamily="34" charset="0"/>
              <a:buChar char="•"/>
              <a:defRPr baseline="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1722138-D993-49A4-B819-8377891AB23D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82" y="6407952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683D485-B691-460F-A5BF-C86196DFF7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512" y="152400"/>
            <a:ext cx="8229600" cy="1143000"/>
          </a:xfrm>
        </p:spPr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5" descr="crest-logo-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8368" y="5867400"/>
            <a:ext cx="655088" cy="8178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1722138-D993-49A4-B819-8377891AB23D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82" y="6407952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7272" y="6407952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683D485-B691-460F-A5BF-C86196DFF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236" y="5787741"/>
            <a:ext cx="5449134" cy="1084720"/>
            <a:chOff x="-9236" y="5787741"/>
            <a:chExt cx="5449134" cy="108472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99274" y="5944938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2" tIns="45716" rIns="91432" bIns="45716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2" tIns="45716" rIns="91432" bIns="45716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4" name="Right Triangle 13"/>
            <p:cNvSpPr>
              <a:spLocks/>
            </p:cNvSpPr>
            <p:nvPr/>
          </p:nvSpPr>
          <p:spPr bwMode="auto">
            <a:xfrm>
              <a:off x="-6042" y="5791254"/>
              <a:ext cx="3402315" cy="1080868"/>
            </a:xfrm>
            <a:prstGeom prst="rtTriangle">
              <a:avLst/>
            </a:prstGeom>
            <a:blipFill>
              <a:blip r:embed="rId5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32" tIns="45716" rIns="91432" bIns="45716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9236" y="5787741"/>
              <a:ext cx="3405509" cy="108438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5"/>
            <a:ext cx="8229600" cy="4525963"/>
          </a:xfrm>
          <a:prstGeom prst="rect">
            <a:avLst/>
          </a:prstGeom>
        </p:spPr>
        <p:txBody>
          <a:bodyPr vert="horz" lIns="91432" tIns="45716" rIns="91432" bIns="45716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28" indent="-256009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36" indent="-22858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60" indent="-22858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98" indent="-22858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indent="-22858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57" indent="-22858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37" indent="-22858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217" indent="-22858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97" indent="-22858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jones2@purdue.edu" TargetMode="External"/><Relationship Id="rId2" Type="http://schemas.openxmlformats.org/officeDocument/2006/relationships/hyperlink" Target="mailto:mdunkel@ffa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609600"/>
            <a:ext cx="6553200" cy="1447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Veterinary Science CDE 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Excited, Be Prepared!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38563"/>
            <a:ext cx="77724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Melissa Dunkel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FFA CDEs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29, 2012</a:t>
            </a:r>
          </a:p>
        </p:txBody>
      </p:sp>
      <p:pic>
        <p:nvPicPr>
          <p:cNvPr id="4" name="Picture 5" descr="crest-logo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25" y="2180012"/>
            <a:ext cx="2209800" cy="2758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Clinical Procedures Practicums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296536"/>
            <a:ext cx="3733799" cy="46470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Opening a Surgical Pack</a:t>
            </a:r>
          </a:p>
          <a:p>
            <a:r>
              <a:rPr lang="en-US" dirty="0" smtClean="0"/>
              <a:t>Prescription Filling</a:t>
            </a:r>
          </a:p>
          <a:p>
            <a:r>
              <a:rPr lang="en-US" dirty="0" smtClean="0"/>
              <a:t>Removal of Sutures</a:t>
            </a:r>
          </a:p>
          <a:p>
            <a:r>
              <a:rPr lang="en-US" dirty="0" smtClean="0"/>
              <a:t>Subcutaneous Injection</a:t>
            </a:r>
          </a:p>
          <a:p>
            <a:endParaRPr lang="en-US" dirty="0" smtClean="0"/>
          </a:p>
          <a:p>
            <a:r>
              <a:rPr lang="en-US" dirty="0"/>
              <a:t>4 practicums; 25 points each</a:t>
            </a:r>
          </a:p>
          <a:p>
            <a:endParaRPr lang="en-US" dirty="0" smtClean="0"/>
          </a:p>
          <a:p>
            <a:r>
              <a:rPr lang="en-US" dirty="0" smtClean="0"/>
              <a:t>Practicum </a:t>
            </a:r>
            <a:r>
              <a:rPr lang="en-US" dirty="0"/>
              <a:t>instruction handout </a:t>
            </a:r>
            <a:r>
              <a:rPr lang="en-US" dirty="0" smtClean="0"/>
              <a:t>(on </a:t>
            </a:r>
            <a:r>
              <a:rPr lang="en-US" dirty="0"/>
              <a:t>website)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mdunkel\Desktop\IMG_0607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65515" cy="30480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Clinical Procedures Practicums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354807"/>
            <a:ext cx="4800599" cy="4664993"/>
          </a:xfrm>
        </p:spPr>
        <p:txBody>
          <a:bodyPr>
            <a:normAutofit fontScale="92500" lnSpcReduction="20000"/>
          </a:bodyPr>
          <a:lstStyle/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Math </a:t>
            </a:r>
            <a:r>
              <a:rPr lang="en-US" dirty="0"/>
              <a:t>probably will not </a:t>
            </a:r>
            <a:r>
              <a:rPr lang="en-US" dirty="0" smtClean="0"/>
              <a:t>be included in practicums (prescription filling was a challenge this year)</a:t>
            </a:r>
          </a:p>
          <a:p>
            <a:endParaRPr lang="en-US" dirty="0" smtClean="0"/>
          </a:p>
          <a:p>
            <a:r>
              <a:rPr lang="en-US" dirty="0" smtClean="0"/>
              <a:t>Potentially narrowing practicum list each year</a:t>
            </a:r>
          </a:p>
          <a:p>
            <a:endParaRPr lang="en-US" dirty="0" smtClean="0"/>
          </a:p>
          <a:p>
            <a:r>
              <a:rPr lang="en-US" dirty="0" smtClean="0"/>
              <a:t>Students need to talk through practicum steps with judges (reminder added to each scorecard)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 descr="C:\Users\mdunkel\Desktop\IMG_0604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54807"/>
            <a:ext cx="2680503" cy="40150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Team Activity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354807"/>
            <a:ext cx="4038599" cy="4588793"/>
          </a:xfrm>
        </p:spPr>
        <p:txBody>
          <a:bodyPr>
            <a:normAutofit/>
          </a:bodyPr>
          <a:lstStyle/>
          <a:p>
            <a:r>
              <a:rPr lang="en-US" dirty="0" smtClean="0"/>
              <a:t>600 team points</a:t>
            </a:r>
          </a:p>
          <a:p>
            <a:endParaRPr lang="en-US" dirty="0" smtClean="0"/>
          </a:p>
          <a:p>
            <a:r>
              <a:rPr lang="en-US" dirty="0" smtClean="0"/>
              <a:t>Team activity scenario handout (on website)</a:t>
            </a:r>
          </a:p>
          <a:p>
            <a:endParaRPr lang="en-US" dirty="0" smtClean="0"/>
          </a:p>
          <a:p>
            <a:r>
              <a:rPr lang="en-US" dirty="0" smtClean="0"/>
              <a:t>Great feedback from judges about teams’ creativity and knowledge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C:\Users\mdunkel\Desktop\IMG_0546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44" y="1524000"/>
            <a:ext cx="4416105" cy="294825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7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Team Activity (cont.)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354807"/>
            <a:ext cx="3962399" cy="4588793"/>
          </a:xfrm>
        </p:spPr>
        <p:txBody>
          <a:bodyPr>
            <a:normAutofit fontScale="92500"/>
          </a:bodyPr>
          <a:lstStyle/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2013 topic: adult feline wellness visit (specifics released in team orientation packet, early August)</a:t>
            </a:r>
          </a:p>
          <a:p>
            <a:r>
              <a:rPr lang="en-US" dirty="0"/>
              <a:t>J</a:t>
            </a:r>
            <a:r>
              <a:rPr lang="en-US" dirty="0" smtClean="0"/>
              <a:t>udges will fill </a:t>
            </a:r>
            <a:r>
              <a:rPr lang="en-US" dirty="0"/>
              <a:t>out presentation comments cards in future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 descr="C:\Users\mdunkel\Desktop\IMG_0528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442962" cy="2966182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Team Activity (cont.)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354807"/>
            <a:ext cx="4952999" cy="4588793"/>
          </a:xfrm>
        </p:spPr>
        <p:txBody>
          <a:bodyPr>
            <a:normAutofit fontScale="92500"/>
          </a:bodyPr>
          <a:lstStyle/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Keep in mind that props are good if they add to the presentation, but more important is for teams to have extensive topic knowledge</a:t>
            </a:r>
          </a:p>
          <a:p>
            <a:r>
              <a:rPr lang="en-US" dirty="0" smtClean="0"/>
              <a:t>Conduct research at a few vet offices to get diversity of opinions/outlooks on topic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C:\Users\mdunkel\Desktop\IMG_0523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56" y="1296536"/>
            <a:ext cx="2747096" cy="41148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4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Other Helpful </a:t>
            </a:r>
            <a:r>
              <a:rPr lang="en-US" dirty="0"/>
              <a:t>R</a:t>
            </a:r>
            <a:r>
              <a:rPr lang="en-US" dirty="0" smtClean="0"/>
              <a:t>esources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354807"/>
            <a:ext cx="8610599" cy="46649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CDE  handbook – </a:t>
            </a:r>
            <a:r>
              <a:rPr lang="en-US" u="sng" dirty="0" smtClean="0">
                <a:solidFill>
                  <a:srgbClr val="0000FF"/>
                </a:solidFill>
              </a:rPr>
              <a:t>ffa.org/</a:t>
            </a:r>
            <a:r>
              <a:rPr lang="en-US" u="sng" dirty="0" err="1" smtClean="0">
                <a:solidFill>
                  <a:srgbClr val="0000FF"/>
                </a:solidFill>
              </a:rPr>
              <a:t>cde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2012 pilot event review video – </a:t>
            </a:r>
            <a:r>
              <a:rPr lang="en-US" u="sng" dirty="0" smtClean="0">
                <a:solidFill>
                  <a:srgbClr val="0000FF"/>
                </a:solidFill>
              </a:rPr>
              <a:t>ihigh.com/ffa</a:t>
            </a:r>
          </a:p>
          <a:p>
            <a:endParaRPr lang="en-US" dirty="0" smtClean="0"/>
          </a:p>
          <a:p>
            <a:r>
              <a:rPr lang="en-US" dirty="0" smtClean="0"/>
              <a:t>Your local veterinarian or veterinary school</a:t>
            </a:r>
          </a:p>
          <a:p>
            <a:endParaRPr lang="en-US" dirty="0" smtClean="0"/>
          </a:p>
          <a:p>
            <a:r>
              <a:rPr lang="en-US" dirty="0" smtClean="0"/>
              <a:t>National FFA staff – Melissa Dunkel </a:t>
            </a:r>
          </a:p>
          <a:p>
            <a:pPr lvl="1"/>
            <a:r>
              <a:rPr lang="en-US" u="sng" dirty="0" smtClean="0">
                <a:hlinkClick r:id="rId2"/>
              </a:rPr>
              <a:t>mdunkel@ffa.org</a:t>
            </a:r>
            <a:r>
              <a:rPr lang="en-US" dirty="0" smtClean="0"/>
              <a:t> or 317-802-4288</a:t>
            </a:r>
          </a:p>
          <a:p>
            <a:endParaRPr lang="en-US" dirty="0" smtClean="0"/>
          </a:p>
          <a:p>
            <a:r>
              <a:rPr lang="en-US" dirty="0" smtClean="0"/>
              <a:t>Event superintendent – Paige Allen</a:t>
            </a:r>
          </a:p>
          <a:p>
            <a:pPr lvl="1"/>
            <a:r>
              <a:rPr lang="en-US" dirty="0" smtClean="0">
                <a:hlinkClick r:id="rId3"/>
              </a:rPr>
              <a:t>pjones2@purdue.edu</a:t>
            </a:r>
            <a:r>
              <a:rPr lang="en-US" dirty="0" smtClean="0"/>
              <a:t> or 765-494-8635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576" y="2133600"/>
            <a:ext cx="8229600" cy="1371600"/>
          </a:xfrm>
        </p:spPr>
        <p:txBody>
          <a:bodyPr>
            <a:noAutofit/>
          </a:bodyPr>
          <a:lstStyle/>
          <a:p>
            <a:r>
              <a:rPr lang="en-US" sz="7000" dirty="0" smtClean="0"/>
              <a:t>Questions?</a:t>
            </a:r>
            <a:endParaRPr lang="en-US" sz="7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554865"/>
            <a:ext cx="8229600" cy="137160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8000" dirty="0" smtClean="0"/>
              <a:t>Thank you!</a:t>
            </a:r>
            <a:endParaRPr lang="en-US" sz="8000" dirty="0"/>
          </a:p>
        </p:txBody>
      </p:sp>
      <p:pic>
        <p:nvPicPr>
          <p:cNvPr id="10242" name="Picture 2" descr="C:\Users\mdunkel\Desktop\IMG_0539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31" y="3769659"/>
            <a:ext cx="3543138" cy="2365447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15" y="1243887"/>
            <a:ext cx="4572000" cy="4876800"/>
          </a:xfrm>
        </p:spPr>
        <p:txBody>
          <a:bodyPr>
            <a:normAutofit/>
          </a:bodyPr>
          <a:lstStyle/>
          <a:p>
            <a:pPr marL="109719" indent="0">
              <a:buNone/>
            </a:pPr>
            <a:r>
              <a:rPr lang="en-US" sz="2200" b="1" u="sng" dirty="0" smtClean="0"/>
              <a:t>Wednesday</a:t>
            </a:r>
            <a:endParaRPr lang="en-US" sz="2200" b="1" u="sng" dirty="0"/>
          </a:p>
          <a:p>
            <a:r>
              <a:rPr lang="en-US" sz="2200" dirty="0"/>
              <a:t>Team orientation meeting</a:t>
            </a:r>
          </a:p>
          <a:p>
            <a:r>
              <a:rPr lang="en-US" sz="2200" dirty="0"/>
              <a:t>Written exam</a:t>
            </a:r>
          </a:p>
          <a:p>
            <a:r>
              <a:rPr lang="en-US" sz="2200" dirty="0"/>
              <a:t>Math practicum</a:t>
            </a:r>
          </a:p>
          <a:p>
            <a:r>
              <a:rPr lang="en-US" sz="2200" dirty="0"/>
              <a:t>Identification</a:t>
            </a:r>
          </a:p>
          <a:p>
            <a:r>
              <a:rPr lang="en-US" sz="2200" dirty="0"/>
              <a:t>Written scenario</a:t>
            </a:r>
          </a:p>
          <a:p>
            <a:endParaRPr lang="en-US" sz="1300" dirty="0"/>
          </a:p>
          <a:p>
            <a:pPr marL="109719" indent="0">
              <a:buNone/>
            </a:pPr>
            <a:r>
              <a:rPr lang="en-US" sz="2200" b="1" u="sng" dirty="0"/>
              <a:t>Thursday</a:t>
            </a:r>
          </a:p>
          <a:p>
            <a:r>
              <a:rPr lang="en-US" sz="2200" dirty="0"/>
              <a:t>Team activity</a:t>
            </a:r>
          </a:p>
          <a:p>
            <a:r>
              <a:rPr lang="en-US" sz="2200" dirty="0"/>
              <a:t>Handling and restraining practicum</a:t>
            </a:r>
          </a:p>
          <a:p>
            <a:r>
              <a:rPr lang="en-US" sz="2200" dirty="0"/>
              <a:t>Clinical procedures </a:t>
            </a:r>
            <a:r>
              <a:rPr lang="en-US" sz="2200" dirty="0" smtClean="0"/>
              <a:t>practicum</a:t>
            </a:r>
            <a:endParaRPr lang="en-US" sz="2200" dirty="0"/>
          </a:p>
        </p:txBody>
      </p:sp>
      <p:pic>
        <p:nvPicPr>
          <p:cNvPr id="1026" name="Picture 2" descr="C:\Users\mdunkel\Desktop\IMG_0641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56" y="2819400"/>
            <a:ext cx="4108964" cy="27432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273" y="409565"/>
            <a:ext cx="822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Pilot Veterinary Science CDE</a:t>
            </a:r>
            <a:endParaRPr lang="en-US" sz="35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4038" y="1296536"/>
            <a:ext cx="2819400" cy="120032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sz="2400" dirty="0"/>
              <a:t>43 </a:t>
            </a:r>
            <a:r>
              <a:rPr lang="en-US" sz="2400" dirty="0" smtClean="0"/>
              <a:t>states</a:t>
            </a:r>
          </a:p>
          <a:p>
            <a:pPr algn="ctr">
              <a:buClr>
                <a:schemeClr val="tx2"/>
              </a:buClr>
            </a:pPr>
            <a:r>
              <a:rPr lang="en-US" sz="2400" dirty="0" smtClean="0"/>
              <a:t>78 teams</a:t>
            </a:r>
          </a:p>
          <a:p>
            <a:pPr algn="ctr">
              <a:buClr>
                <a:schemeClr val="tx2"/>
              </a:buClr>
            </a:pPr>
            <a:r>
              <a:rPr lang="en-US" sz="2400" dirty="0" smtClean="0"/>
              <a:t>310 individuals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5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Written Exam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96536"/>
            <a:ext cx="8534399" cy="4342264"/>
          </a:xfrm>
        </p:spPr>
        <p:txBody>
          <a:bodyPr>
            <a:normAutofit/>
          </a:bodyPr>
          <a:lstStyle/>
          <a:p>
            <a:r>
              <a:rPr lang="en-US" dirty="0" smtClean="0"/>
              <a:t>50 multiple choice questions (60 minutes)</a:t>
            </a:r>
          </a:p>
          <a:p>
            <a:r>
              <a:rPr lang="en-US" dirty="0" smtClean="0"/>
              <a:t>Exam and key handout (on website)</a:t>
            </a:r>
          </a:p>
          <a:p>
            <a:r>
              <a:rPr lang="en-US" dirty="0" smtClean="0"/>
              <a:t>Adjusted #31 to accept </a:t>
            </a:r>
            <a:r>
              <a:rPr lang="en-US" i="1" dirty="0" smtClean="0"/>
              <a:t>A. liver </a:t>
            </a:r>
            <a:r>
              <a:rPr lang="en-US" dirty="0" smtClean="0"/>
              <a:t>and </a:t>
            </a:r>
            <a:r>
              <a:rPr lang="en-US" i="1" dirty="0" smtClean="0"/>
              <a:t>C. kidney </a:t>
            </a:r>
          </a:p>
          <a:p>
            <a:endParaRPr lang="en-US" b="1" dirty="0" smtClean="0"/>
          </a:p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Increased rigor of questions and answer choices </a:t>
            </a:r>
          </a:p>
          <a:p>
            <a:r>
              <a:rPr lang="en-US" dirty="0" smtClean="0"/>
              <a:t>Additional resource</a:t>
            </a:r>
            <a:r>
              <a:rPr lang="en-US" dirty="0"/>
              <a:t> </a:t>
            </a:r>
            <a:r>
              <a:rPr lang="en-US" dirty="0" smtClean="0"/>
              <a:t>on anatomy/physiology </a:t>
            </a:r>
          </a:p>
          <a:p>
            <a:r>
              <a:rPr lang="en-US" dirty="0" smtClean="0"/>
              <a:t>Identification of exam-specific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Math Practicum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296536"/>
            <a:ext cx="3962399" cy="46470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23 multiple choice questions, 100 points (30 minutes)</a:t>
            </a:r>
          </a:p>
          <a:p>
            <a:r>
              <a:rPr lang="en-US" dirty="0" smtClean="0"/>
              <a:t>Practicum and key handout (on website)</a:t>
            </a:r>
          </a:p>
          <a:p>
            <a:pPr marL="109719" indent="0">
              <a:buNone/>
            </a:pPr>
            <a:endParaRPr lang="en-US" b="1" dirty="0" smtClean="0"/>
          </a:p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Minor tweaks</a:t>
            </a:r>
          </a:p>
          <a:p>
            <a:r>
              <a:rPr lang="en-US" dirty="0" smtClean="0"/>
              <a:t>More dosage questions</a:t>
            </a:r>
          </a:p>
          <a:p>
            <a:endParaRPr lang="en-US" dirty="0"/>
          </a:p>
        </p:txBody>
      </p:sp>
      <p:pic>
        <p:nvPicPr>
          <p:cNvPr id="1026" name="Picture 2" descr="C:\Users\mdunkel\AppData\Local\Microsoft\Windows\Temporary Internet Files\Content.Outlook\ZF74NX89\photo 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27" y="1447800"/>
            <a:ext cx="4489104" cy="33528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Scenario Questions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296536"/>
            <a:ext cx="8534399" cy="4342264"/>
          </a:xfrm>
        </p:spPr>
        <p:txBody>
          <a:bodyPr>
            <a:normAutofit/>
          </a:bodyPr>
          <a:lstStyle/>
          <a:p>
            <a:r>
              <a:rPr lang="en-US" dirty="0" smtClean="0"/>
              <a:t>2 scenario questions (50 minutes total)</a:t>
            </a:r>
          </a:p>
          <a:p>
            <a:r>
              <a:rPr lang="en-US" dirty="0" smtClean="0"/>
              <a:t>Scenario question, sample answer and rubric handout (on website)</a:t>
            </a:r>
          </a:p>
          <a:p>
            <a:pPr marL="109719" indent="0">
              <a:buNone/>
            </a:pPr>
            <a:endParaRPr lang="en-US" b="1" dirty="0" smtClean="0"/>
          </a:p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Topic: Clinical/wellness</a:t>
            </a:r>
          </a:p>
          <a:p>
            <a:r>
              <a:rPr lang="en-US" dirty="0" smtClean="0"/>
              <a:t>Take time to research topic before event; do not </a:t>
            </a:r>
            <a:r>
              <a:rPr lang="en-US" dirty="0"/>
              <a:t>rely solely on </a:t>
            </a:r>
            <a:r>
              <a:rPr lang="en-US" dirty="0" smtClean="0"/>
              <a:t>resources given at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296536"/>
            <a:ext cx="4267199" cy="4342264"/>
          </a:xfrm>
        </p:spPr>
        <p:txBody>
          <a:bodyPr>
            <a:normAutofit/>
          </a:bodyPr>
          <a:lstStyle/>
          <a:p>
            <a:r>
              <a:rPr lang="en-US" dirty="0" smtClean="0"/>
              <a:t>Equipment </a:t>
            </a:r>
          </a:p>
          <a:p>
            <a:pPr lvl="1"/>
            <a:r>
              <a:rPr lang="en-US" dirty="0" smtClean="0"/>
              <a:t>25 questions, 50 points</a:t>
            </a:r>
          </a:p>
          <a:p>
            <a:endParaRPr lang="en-US" dirty="0" smtClean="0"/>
          </a:p>
          <a:p>
            <a:r>
              <a:rPr lang="en-US" dirty="0" smtClean="0"/>
              <a:t>Parasite</a:t>
            </a:r>
          </a:p>
          <a:p>
            <a:pPr lvl="1"/>
            <a:r>
              <a:rPr lang="en-US" dirty="0" smtClean="0"/>
              <a:t>15 questions, 30 points</a:t>
            </a:r>
          </a:p>
          <a:p>
            <a:endParaRPr lang="en-US" dirty="0" smtClean="0"/>
          </a:p>
          <a:p>
            <a:r>
              <a:rPr lang="en-US" dirty="0" smtClean="0"/>
              <a:t>Breed </a:t>
            </a:r>
          </a:p>
          <a:p>
            <a:pPr lvl="1"/>
            <a:r>
              <a:rPr lang="en-US" dirty="0" smtClean="0"/>
              <a:t>10 questions, 20 points</a:t>
            </a:r>
          </a:p>
          <a:p>
            <a:pPr marL="109719" indent="0">
              <a:buNone/>
            </a:pPr>
            <a:endParaRPr lang="en-US" b="1" dirty="0" smtClean="0"/>
          </a:p>
        </p:txBody>
      </p:sp>
      <p:pic>
        <p:nvPicPr>
          <p:cNvPr id="2050" name="Picture 2" descr="C:\Users\mdunkel\AppData\Local\Microsoft\Windows\Temporary Internet Files\Content.Outlook\ZF74NX89\photo 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50" y="1447800"/>
            <a:ext cx="4387079" cy="32766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Identification (cont.)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296536"/>
            <a:ext cx="8153399" cy="4189864"/>
          </a:xfrm>
        </p:spPr>
        <p:txBody>
          <a:bodyPr>
            <a:normAutofit/>
          </a:bodyPr>
          <a:lstStyle/>
          <a:p>
            <a:pPr marL="109719" indent="0">
              <a:buNone/>
            </a:pPr>
            <a:endParaRPr lang="en-US" b="1" dirty="0" smtClean="0"/>
          </a:p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ID lists stapled together (3 different colors)</a:t>
            </a:r>
          </a:p>
          <a:p>
            <a:r>
              <a:rPr lang="en-US" dirty="0" smtClean="0"/>
              <a:t>Clearer, non-pixelated photos</a:t>
            </a:r>
          </a:p>
          <a:p>
            <a:r>
              <a:rPr lang="en-US" dirty="0" smtClean="0"/>
              <a:t>Potential use of real parasite specimen instead of just photos (changed in handbook)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Handling and Restraining Practicums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524000"/>
            <a:ext cx="396239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Haltering Cattle</a:t>
            </a:r>
          </a:p>
          <a:p>
            <a:r>
              <a:rPr lang="en-US" dirty="0" smtClean="0"/>
              <a:t>Cat “Stretch”</a:t>
            </a:r>
          </a:p>
          <a:p>
            <a:r>
              <a:rPr lang="en-US" dirty="0"/>
              <a:t>Restraint for Canine Jugular </a:t>
            </a:r>
            <a:r>
              <a:rPr lang="en-US" dirty="0" smtClean="0"/>
              <a:t>Venipuncture</a:t>
            </a:r>
          </a:p>
          <a:p>
            <a:r>
              <a:rPr lang="en-US" dirty="0" smtClean="0"/>
              <a:t>Tie Bowline Knot</a:t>
            </a:r>
          </a:p>
          <a:p>
            <a:endParaRPr lang="en-US" dirty="0" smtClean="0"/>
          </a:p>
          <a:p>
            <a:r>
              <a:rPr lang="en-US" dirty="0" smtClean="0"/>
              <a:t>4 practicums; 25 points each</a:t>
            </a:r>
          </a:p>
          <a:p>
            <a:pPr marL="109719" indent="0">
              <a:buNone/>
            </a:pPr>
            <a:endParaRPr lang="en-US" dirty="0" smtClean="0"/>
          </a:p>
          <a:p>
            <a:r>
              <a:rPr lang="en-US" dirty="0"/>
              <a:t>Practicum instruction handout </a:t>
            </a:r>
            <a:r>
              <a:rPr lang="en-US" dirty="0" smtClean="0"/>
              <a:t>(on </a:t>
            </a:r>
            <a:r>
              <a:rPr lang="en-US" dirty="0"/>
              <a:t>website)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mdunkel\Desktop\IMG_0610_12_25_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565516" cy="30480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/>
        </p:nvSpPr>
        <p:spPr>
          <a:xfrm>
            <a:off x="457200" y="153536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dirty="0" smtClean="0"/>
              <a:t>Handling and Restraining Practicums (cont.)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1" y="1524000"/>
            <a:ext cx="8153399" cy="3962400"/>
          </a:xfrm>
        </p:spPr>
        <p:txBody>
          <a:bodyPr>
            <a:normAutofit/>
          </a:bodyPr>
          <a:lstStyle/>
          <a:p>
            <a:pPr marL="109719" indent="0">
              <a:buNone/>
            </a:pPr>
            <a:r>
              <a:rPr lang="en-US" b="1" dirty="0" smtClean="0"/>
              <a:t>What to expect for next year:</a:t>
            </a:r>
          </a:p>
          <a:p>
            <a:r>
              <a:rPr lang="en-US" dirty="0" smtClean="0"/>
              <a:t>Potentially narrowing practicum list each year</a:t>
            </a:r>
          </a:p>
          <a:p>
            <a:r>
              <a:rPr lang="en-US" dirty="0" smtClean="0"/>
              <a:t>Students need to talk through practicum steps with judges (reminder added to each scorecard)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 descr="C:\Users\mdunkel\AppData\Local\Microsoft\Windows\Temporary Internet Files\Content.Outlook\ZF74NX89\photo 3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3876954" cy="2895600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ic Excel Workbook" ma:contentTypeID="0x010100E0F45C0E3884B14D86F69C16F715BA1000C1CA493338604746ADE43BCFDBD375E2" ma:contentTypeVersion="6" ma:contentTypeDescription="Blank Excel template for document library content type" ma:contentTypeScope="" ma:versionID="96daf8ef14897067ebd87a69a6953c1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9d88d603985015fbcfd4113a90de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32ABD4-5950-489D-87CF-0E217371CB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D0C5FE-E4C7-4762-A7FD-9ED413A2C3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47090-EBBC-46EE-8001-709372EB7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4482</TotalTime>
  <Words>534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Veterinary Science CDE  Get Excited, Be Prepared!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National FFA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Stagg</dc:creator>
  <cp:lastModifiedBy>mbrown</cp:lastModifiedBy>
  <cp:revision>350</cp:revision>
  <cp:lastPrinted>2012-04-17T20:20:25Z</cp:lastPrinted>
  <dcterms:created xsi:type="dcterms:W3CDTF">2009-07-27T17:46:13Z</dcterms:created>
  <dcterms:modified xsi:type="dcterms:W3CDTF">2012-11-27T14:24:03Z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0x010100E0F45C0E3884B14D86F69C16F715BA1000C1CA493338604746ADE43BCFDBD375E2</vt:lpwstr>
  </property>
</Properties>
</file>